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42"/>
  </p:notesMasterIdLst>
  <p:sldIdLst>
    <p:sldId id="257" r:id="rId6"/>
    <p:sldId id="343" r:id="rId7"/>
    <p:sldId id="304" r:id="rId8"/>
    <p:sldId id="307" r:id="rId9"/>
    <p:sldId id="309" r:id="rId10"/>
    <p:sldId id="344" r:id="rId11"/>
    <p:sldId id="312" r:id="rId12"/>
    <p:sldId id="345" r:id="rId13"/>
    <p:sldId id="296" r:id="rId14"/>
    <p:sldId id="306" r:id="rId15"/>
    <p:sldId id="346" r:id="rId16"/>
    <p:sldId id="347" r:id="rId17"/>
    <p:sldId id="317" r:id="rId18"/>
    <p:sldId id="314" r:id="rId19"/>
    <p:sldId id="278" r:id="rId20"/>
    <p:sldId id="327" r:id="rId21"/>
    <p:sldId id="328" r:id="rId22"/>
    <p:sldId id="321" r:id="rId23"/>
    <p:sldId id="279" r:id="rId24"/>
    <p:sldId id="326" r:id="rId25"/>
    <p:sldId id="259" r:id="rId26"/>
    <p:sldId id="323" r:id="rId27"/>
    <p:sldId id="336" r:id="rId28"/>
    <p:sldId id="337" r:id="rId29"/>
    <p:sldId id="338" r:id="rId30"/>
    <p:sldId id="339" r:id="rId31"/>
    <p:sldId id="329" r:id="rId32"/>
    <p:sldId id="330" r:id="rId33"/>
    <p:sldId id="331" r:id="rId34"/>
    <p:sldId id="332" r:id="rId35"/>
    <p:sldId id="333" r:id="rId36"/>
    <p:sldId id="334" r:id="rId37"/>
    <p:sldId id="322" r:id="rId38"/>
    <p:sldId id="324" r:id="rId39"/>
    <p:sldId id="340" r:id="rId40"/>
    <p:sldId id="342" r:id="rId41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3D"/>
    <a:srgbClr val="D9D2EC"/>
    <a:srgbClr val="312255"/>
    <a:srgbClr val="A338A2"/>
    <a:srgbClr val="A37A0E"/>
    <a:srgbClr val="D6E9FF"/>
    <a:srgbClr val="FFC000"/>
    <a:srgbClr val="0070C0"/>
    <a:srgbClr val="002E6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5" autoAdjust="0"/>
    <p:restoredTop sz="93830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224" y="344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20/06/2023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8381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Similar picrture as for MaxBoxAccV3.</a:t>
            </a:r>
          </a:p>
          <a:p>
            <a:r>
              <a:rPr lang="en-BE" dirty="0"/>
              <a:t>- ScoreCAM performs best by large margin for multiple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591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97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07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469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19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BoxAcc for 1, 2, 3, 4 instance datasets</a:t>
            </a:r>
          </a:p>
          <a:p>
            <a:pPr marL="171450" indent="-171450">
              <a:buFontTx/>
              <a:buChar char="-"/>
            </a:pPr>
            <a:r>
              <a:rPr lang="en-BE" dirty="0"/>
              <a:t>1 instance: All CAM methods perform similarly, outperformed by ScoreCAM</a:t>
            </a:r>
          </a:p>
          <a:p>
            <a:pPr marL="171450" indent="-171450">
              <a:buFontTx/>
              <a:buChar char="-"/>
            </a:pPr>
            <a:r>
              <a:rPr lang="en-BE" dirty="0"/>
              <a:t>2,3,4: ScoreCAM performance margin over others even more pronounced</a:t>
            </a:r>
          </a:p>
          <a:p>
            <a:pPr marL="171450" indent="-171450">
              <a:buFontTx/>
              <a:buChar char="-"/>
            </a:pPr>
            <a:r>
              <a:rPr lang="en-BE" dirty="0"/>
              <a:t>Optimal CAM threshold similar for all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9054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PR-Curves at varying CAM thresholds: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Allows us to choose preferred operating thresholds that provides the best precision-recall trade-off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1 instance: similar performance for all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2,3,4 instance: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ScoreCAM outperforms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AUC drops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529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BE" dirty="0"/>
              <a:t>ingle instance performance seems similar for all CAM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slightly worse. May not be regularized enough.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8309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CAM focus on most discriminative features and underfits instances </a:t>
            </a:r>
          </a:p>
          <a:p>
            <a:pPr marL="171450" indent="-171450">
              <a:buFontTx/>
              <a:buChar char="-"/>
            </a:pPr>
            <a:r>
              <a:rPr lang="en-BE" dirty="0"/>
              <a:t>MinMaxCAM: Overfitting 1 instance, partly fitting other instance</a:t>
            </a:r>
          </a:p>
          <a:p>
            <a:pPr marL="171450" indent="-171450">
              <a:buFontTx/>
              <a:buChar char="-"/>
            </a:pPr>
            <a:r>
              <a:rPr lang="en-BE" dirty="0"/>
              <a:t>ScoreCAM more accurately loalizes multiple instances</a:t>
            </a:r>
          </a:p>
          <a:p>
            <a:pPr marL="0" indent="0">
              <a:buFontTx/>
              <a:buNone/>
            </a:pPr>
            <a:endParaRPr lang="en-BE" dirty="0"/>
          </a:p>
          <a:p>
            <a:pPr marL="0" indent="0">
              <a:buFontTx/>
              <a:buNone/>
            </a:pPr>
            <a:r>
              <a:rPr lang="en-BE" dirty="0"/>
              <a:t>A score-weighted combination of feature maps instead of a global average weighted one, seems better to solve the problem of identifying mutiple occurrences of the same class in an image.</a:t>
            </a:r>
            <a:r>
              <a:rPr lang="en-GB" i="1" dirty="0">
                <a:effectLst/>
                <a:latin typeface="Helvetica" pitchFamily="2" charset="0"/>
              </a:rPr>
              <a:t>.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8144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Same conclusions as for 2 instances.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557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So, let’s first explain where in the object recognition landscape whe can situate multi-instance WSOL by looking at different tasks in this picture.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 by training a model with class labels only.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BE" b="1" baseline="0" dirty="0"/>
              <a:t>Just as WSOL, multi-instance WSOL</a:t>
            </a:r>
            <a:r>
              <a:rPr lang="en-BE" b="0" baseline="0" dirty="0"/>
              <a:t> uses only class labels to train a model for localization, but it extends WSOL to find mutiple objects of the same class.</a:t>
            </a:r>
            <a:endParaRPr lang="en-BE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Smaller object instances are more challenging to localize. Easier to miss.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This example shows better-than-average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MinMaxCAM: more regularization may be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dirty="0"/>
              <a:t>ScoreCAM: again better at capturing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7698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182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94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330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243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49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26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 All methods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Good at single-instance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Drops significantly for 2/3 instances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BE" dirty="0"/>
              <a:t>Bad for 4 instances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ScoreCAM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has best MaxBoxAccV3 performance (bar VGG16 single instance)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big difference with others: 5-15 percentage points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BE" dirty="0"/>
              <a:t>Concurs with paper conclusions that ScoreCAM is better in localizing multiple instances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BE" dirty="0"/>
              <a:t>VGG16-GAP versus VGG16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VGG16-GAP significantly better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BE" dirty="0"/>
              <a:t>VGG16 has no GAP layer annd 3 FC-layers which adds complexity (more learnable weights) and a less direct relationship between feature maps and classification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81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42545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  <p:sldLayoutId id="214748412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16.tiff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Multiple-instance Weakly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upervised </a:t>
            </a:r>
            <a:b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5400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5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ocalization</a:t>
            </a:r>
            <a:endParaRPr lang="en-US" sz="5400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– 29/6/2023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Evaluation protocol - Dataset contribution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BE" dirty="0"/>
              <a:t>Synthetic dataset [</a:t>
            </a:r>
            <a:r>
              <a:rPr lang="en-GB" dirty="0" err="1">
                <a:effectLst/>
              </a:rPr>
              <a:t>Tjoa</a:t>
            </a:r>
            <a:r>
              <a:rPr lang="en-GB" dirty="0">
                <a:effectLst/>
              </a:rPr>
              <a:t>, E. </a:t>
            </a:r>
            <a:r>
              <a:rPr lang="en-GB" i="1" dirty="0">
                <a:effectLst/>
              </a:rPr>
              <a:t>et al.]</a:t>
            </a:r>
          </a:p>
          <a:p>
            <a:r>
              <a:rPr lang="en-GB" dirty="0"/>
              <a:t>Single instance, 10 classes</a:t>
            </a:r>
          </a:p>
          <a:p>
            <a:r>
              <a:rPr lang="en-GB" dirty="0">
                <a:effectLst/>
              </a:rPr>
              <a:t>GT: image-level class, segment mask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</a:rPr>
              <a:t>Multiple-instance datasets</a:t>
            </a:r>
          </a:p>
          <a:p>
            <a:r>
              <a:rPr lang="en-GB" dirty="0"/>
              <a:t>Multiple instances, single class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8 datasets: d&lt;1..4&gt;&lt;</a:t>
            </a:r>
            <a:r>
              <a:rPr lang="en-GB" dirty="0" err="1">
                <a:effectLst/>
              </a:rPr>
              <a:t>b|t</a:t>
            </a:r>
            <a:r>
              <a:rPr lang="en-GB" dirty="0">
                <a:effectLst/>
              </a:rPr>
              <a:t>&gt;</a:t>
            </a:r>
          </a:p>
          <a:p>
            <a:pPr lvl="1"/>
            <a:r>
              <a:rPr lang="en-GB" dirty="0"/>
              <a:t>d3b: images with 3 object instances on background (b)</a:t>
            </a:r>
          </a:p>
          <a:p>
            <a:pPr lvl="1"/>
            <a:r>
              <a:rPr lang="en-GB" dirty="0">
                <a:effectLst/>
              </a:rPr>
              <a:t>d2t:  images with 2 object instances on transparent (t) background</a:t>
            </a:r>
          </a:p>
          <a:p>
            <a:r>
              <a:rPr lang="en-GB" dirty="0"/>
              <a:t>GT: image-level class, segment mask (object), bounding boxes</a:t>
            </a: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GB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813E-D5DD-32C8-1E29-9881BAA4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933" y="1412506"/>
            <a:ext cx="4566179" cy="269598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DF2AD8B6-06D6-5CA4-2D2A-561BF60253F0}"/>
              </a:ext>
            </a:extLst>
          </p:cNvPr>
          <p:cNvSpPr/>
          <p:nvPr/>
        </p:nvSpPr>
        <p:spPr bwMode="auto">
          <a:xfrm>
            <a:off x="3378200" y="3005667"/>
            <a:ext cx="423333" cy="541867"/>
          </a:xfrm>
          <a:prstGeom prst="downArrow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7E2F02-737B-DA85-68B3-99F87A2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872089"/>
            <a:ext cx="7874000" cy="30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>
            <a:normAutofit/>
          </a:bodyPr>
          <a:lstStyle/>
          <a:p>
            <a:r>
              <a:rPr lang="en-BE" dirty="0"/>
              <a:t>Evaluation protocol – Multiple-instance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7833A1-4A9D-3F1E-3BFD-CBDE1AB14F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4106333"/>
            <a:ext cx="10944225" cy="21309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Classifier is trained using image-level class labels</a:t>
            </a:r>
          </a:p>
          <a:p>
            <a:r>
              <a:rPr lang="en-GB" dirty="0"/>
              <a:t>Activation map = weighted </a:t>
            </a:r>
            <a:r>
              <a:rPr lang="en-GB" dirty="0">
                <a:solidFill>
                  <a:srgbClr val="C00000"/>
                </a:solidFill>
              </a:rPr>
              <a:t>(*)</a:t>
            </a:r>
            <a:r>
              <a:rPr lang="en-GB" dirty="0"/>
              <a:t> combination of feature maps</a:t>
            </a:r>
          </a:p>
          <a:p>
            <a:r>
              <a:rPr lang="en-GB" dirty="0"/>
              <a:t>Binary mask = Activation map &gt; threshold 𝛕</a:t>
            </a:r>
          </a:p>
          <a:p>
            <a:r>
              <a:rPr lang="en-GB" dirty="0"/>
              <a:t>Predicted bounding boxes are computed from contours in binary mask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sz="1700" dirty="0">
                <a:solidFill>
                  <a:srgbClr val="C00000"/>
                </a:solidFill>
              </a:rPr>
              <a:t>(*) Weight computation is specific to CAM-based method</a:t>
            </a:r>
          </a:p>
        </p:txBody>
      </p:sp>
    </p:spTree>
    <p:extLst>
      <p:ext uri="{BB962C8B-B14F-4D97-AF65-F5344CB8AC3E}">
        <p14:creationId xmlns:p14="http://schemas.microsoft.com/office/powerpoint/2010/main" val="397791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E" dirty="0"/>
              <a:t>Evaluation protocol – Multiple-instance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40EE6E2-E83A-1F53-7742-198E5C057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516380"/>
            <a:ext cx="4639679" cy="2380917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Best matches</a:t>
            </a:r>
          </a:p>
          <a:p>
            <a:pPr marL="0" indent="0">
              <a:buNone/>
              <a:tabLst>
                <a:tab pos="352425" algn="l"/>
              </a:tabLst>
            </a:pPr>
            <a:r>
              <a:rPr lang="en-BE" dirty="0">
                <a:ea typeface="Verdana" panose="020B0604030504040204" pitchFamily="34" charset="0"/>
                <a:cs typeface="Verdana" panose="020B0604030504040204" pitchFamily="34" charset="0"/>
              </a:rPr>
              <a:t>	BM = 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∀i max</a:t>
            </a:r>
            <a:r>
              <a:rPr lang="en-BE" sz="2800" b="1" baseline="-25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IoU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∀j IoU(GT</a:t>
            </a:r>
            <a:r>
              <a:rPr lang="en-GB" sz="2800" b="1" baseline="-25000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GB" sz="2800" b="1" baseline="-25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, PR</a:t>
            </a:r>
            <a:r>
              <a:rPr lang="en-BE" sz="2800" b="1" baseline="-25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j</a:t>
            </a:r>
            <a:r>
              <a:rPr lang="en-GB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BE" sz="28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True matches</a:t>
            </a:r>
          </a:p>
          <a:p>
            <a:pPr marL="0" indent="0">
              <a:buNone/>
              <a:tabLst>
                <a:tab pos="352425" algn="l"/>
              </a:tabLst>
            </a:pP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	 ∀i IoU(BM</a:t>
            </a:r>
            <a:r>
              <a:rPr lang="en-BE" sz="2800" b="1" baseline="-25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) &gt; 𝜹</a:t>
            </a:r>
            <a:endParaRPr lang="en-BE" dirty="0"/>
          </a:p>
          <a:p>
            <a:pPr marL="0" indent="0">
              <a:buNone/>
            </a:pPr>
            <a:r>
              <a:rPr lang="en-BE" dirty="0"/>
              <a:t>E.g.: 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𝜹 = 0.5</a:t>
            </a:r>
            <a:endParaRPr lang="en-B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7C44EF-21D9-D4AE-438D-05423C9FB3D2}"/>
              </a:ext>
            </a:extLst>
          </p:cNvPr>
          <p:cNvGrpSpPr/>
          <p:nvPr/>
        </p:nvGrpSpPr>
        <p:grpSpPr>
          <a:xfrm>
            <a:off x="5426342" y="1516380"/>
            <a:ext cx="5898981" cy="3339761"/>
            <a:chOff x="1177819" y="2880702"/>
            <a:chExt cx="4678532" cy="26487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86783E-CE56-CE89-5A2F-3D200D3581DA}"/>
                </a:ext>
              </a:extLst>
            </p:cNvPr>
            <p:cNvSpPr/>
            <p:nvPr/>
          </p:nvSpPr>
          <p:spPr bwMode="auto">
            <a:xfrm>
              <a:off x="1177819" y="2880702"/>
              <a:ext cx="4678532" cy="2648793"/>
            </a:xfrm>
            <a:prstGeom prst="rect">
              <a:avLst/>
            </a:prstGeom>
            <a:solidFill>
              <a:srgbClr val="D6E9FF">
                <a:alpha val="29412"/>
              </a:srgbClr>
            </a:solidFill>
            <a:ln w="12700">
              <a:solidFill>
                <a:schemeClr val="accent1"/>
              </a:solidFill>
              <a:prstDash val="solid"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en-BE" sz="1800" b="1" dirty="0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A959FE2D-26BC-D280-B333-2512364DECD6}"/>
                </a:ext>
              </a:extLst>
            </p:cNvPr>
            <p:cNvSpPr/>
            <p:nvPr/>
          </p:nvSpPr>
          <p:spPr bwMode="auto">
            <a:xfrm>
              <a:off x="4034949" y="4171718"/>
              <a:ext cx="1630207" cy="1182953"/>
            </a:xfrm>
            <a:prstGeom prst="triangle">
              <a:avLst/>
            </a:prstGeom>
            <a:solidFill>
              <a:srgbClr val="D9D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en-BE" sz="1800" b="1" dirty="0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D6AE0E-6152-31A5-172A-97461203BF1E}"/>
                </a:ext>
              </a:extLst>
            </p:cNvPr>
            <p:cNvSpPr/>
            <p:nvPr/>
          </p:nvSpPr>
          <p:spPr bwMode="auto">
            <a:xfrm>
              <a:off x="4018720" y="4162840"/>
              <a:ext cx="1646437" cy="1207363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r>
                <a:rPr lang="en-BE" sz="1400" b="1" dirty="0">
                  <a:solidFill>
                    <a:srgbClr val="00863D"/>
                  </a:solidFill>
                  <a:latin typeface="+mn-lt"/>
                  <a:ea typeface="Verdana Regular" charset="0"/>
                  <a:cs typeface="Verdana Regular" charset="0"/>
                  <a:sym typeface="Securitas Sans Light" charset="0"/>
                </a:rPr>
                <a:t>GT</a:t>
              </a:r>
              <a:r>
                <a:rPr lang="en-BE" sz="1400" b="1" baseline="-25000" dirty="0">
                  <a:solidFill>
                    <a:srgbClr val="00863D"/>
                  </a:solidFill>
                  <a:latin typeface="+mn-lt"/>
                  <a:ea typeface="Verdana Regular" charset="0"/>
                  <a:cs typeface="Verdana Regular" charset="0"/>
                  <a:sym typeface="Securitas Sans Light" charset="0"/>
                </a:rPr>
                <a:t>2</a:t>
              </a:r>
              <a:endParaRPr lang="en-BE" sz="1800" b="1" baseline="-25000" dirty="0">
                <a:solidFill>
                  <a:srgbClr val="00863D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1399599-1E11-9D49-4558-A4228D852933}"/>
                </a:ext>
              </a:extLst>
            </p:cNvPr>
            <p:cNvSpPr/>
            <p:nvPr/>
          </p:nvSpPr>
          <p:spPr bwMode="auto">
            <a:xfrm>
              <a:off x="1592294" y="3382877"/>
              <a:ext cx="2032987" cy="1207362"/>
            </a:xfrm>
            <a:prstGeom prst="ellipse">
              <a:avLst/>
            </a:prstGeom>
            <a:solidFill>
              <a:srgbClr val="7030A0">
                <a:alpha val="2156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en-BE" sz="1400" b="1" dirty="0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C91C58-A149-E9FB-AC18-0F241FC63A96}"/>
                </a:ext>
              </a:extLst>
            </p:cNvPr>
            <p:cNvSpPr/>
            <p:nvPr/>
          </p:nvSpPr>
          <p:spPr bwMode="auto">
            <a:xfrm>
              <a:off x="1589891" y="3389937"/>
              <a:ext cx="2032987" cy="120736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r>
                <a:rPr lang="en-BE" sz="1400" b="1" dirty="0">
                  <a:solidFill>
                    <a:srgbClr val="00863D"/>
                  </a:solidFill>
                  <a:latin typeface="+mn-lt"/>
                  <a:ea typeface="Verdana Regular" charset="0"/>
                  <a:cs typeface="Verdana Regular" charset="0"/>
                  <a:sym typeface="Securitas Sans Light" charset="0"/>
                </a:rPr>
                <a:t>GT</a:t>
              </a:r>
              <a:r>
                <a:rPr lang="en-BE" sz="1400" b="1" baseline="-25000" dirty="0">
                  <a:solidFill>
                    <a:srgbClr val="00863D"/>
                  </a:solidFill>
                  <a:latin typeface="+mn-lt"/>
                  <a:ea typeface="Verdana Regular" charset="0"/>
                  <a:cs typeface="Verdana Regular" charset="0"/>
                  <a:sym typeface="Securitas Sans Light" charset="0"/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89CD16-46C2-32E8-2E65-D7444CBDCAB7}"/>
                </a:ext>
              </a:extLst>
            </p:cNvPr>
            <p:cNvSpPr/>
            <p:nvPr/>
          </p:nvSpPr>
          <p:spPr bwMode="auto">
            <a:xfrm>
              <a:off x="1395506" y="3652434"/>
              <a:ext cx="1646437" cy="104023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r>
                <a:rPr lang="en-BE" sz="1400" b="1" dirty="0">
                  <a:solidFill>
                    <a:srgbClr val="FF0000"/>
                  </a:solidFill>
                  <a:latin typeface="+mn-lt"/>
                  <a:ea typeface="Verdana Regular" charset="0"/>
                  <a:cs typeface="Verdana Regular" charset="0"/>
                  <a:sym typeface="Securitas Sans Light" charset="0"/>
                </a:rPr>
                <a:t>PR</a:t>
              </a:r>
              <a:r>
                <a:rPr lang="en-BE" sz="1400" b="1" baseline="-25000" dirty="0">
                  <a:solidFill>
                    <a:srgbClr val="FF0000"/>
                  </a:solidFill>
                  <a:latin typeface="+mn-lt"/>
                  <a:ea typeface="Verdana Regular" charset="0"/>
                  <a:cs typeface="Verdana Regular" charset="0"/>
                  <a:sym typeface="Securitas Sans Light" charset="0"/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49672F-528F-ACEB-6B1C-F97B27B709AF}"/>
                </a:ext>
              </a:extLst>
            </p:cNvPr>
            <p:cNvSpPr/>
            <p:nvPr/>
          </p:nvSpPr>
          <p:spPr bwMode="auto">
            <a:xfrm>
              <a:off x="3388728" y="3240867"/>
              <a:ext cx="897384" cy="67847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r>
                <a:rPr lang="en-BE" sz="1400" b="1" dirty="0">
                  <a:solidFill>
                    <a:srgbClr val="FF0000"/>
                  </a:solidFill>
                  <a:latin typeface="+mn-lt"/>
                  <a:ea typeface="Verdana Regular" charset="0"/>
                  <a:cs typeface="Verdana Regular" charset="0"/>
                  <a:sym typeface="Securitas Sans Light" charset="0"/>
                </a:rPr>
                <a:t>PR</a:t>
              </a:r>
              <a:r>
                <a:rPr lang="en-BE" sz="1400" b="1" baseline="-25000" dirty="0">
                  <a:solidFill>
                    <a:srgbClr val="FF0000"/>
                  </a:solidFill>
                  <a:latin typeface="+mn-lt"/>
                  <a:ea typeface="Verdana Regular" charset="0"/>
                  <a:cs typeface="Verdana Regular" charset="0"/>
                  <a:sym typeface="Securitas Sans Light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0837CF-2D09-6645-E879-7ACBDBD08D3F}"/>
                </a:ext>
              </a:extLst>
            </p:cNvPr>
            <p:cNvSpPr/>
            <p:nvPr/>
          </p:nvSpPr>
          <p:spPr bwMode="auto">
            <a:xfrm>
              <a:off x="4764396" y="4003548"/>
              <a:ext cx="683582" cy="5320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r>
                <a:rPr lang="en-BE" sz="1400" b="1" dirty="0">
                  <a:solidFill>
                    <a:srgbClr val="FF0000"/>
                  </a:solidFill>
                  <a:latin typeface="+mn-lt"/>
                  <a:ea typeface="Verdana Regular" charset="0"/>
                  <a:cs typeface="Verdana Regular" charset="0"/>
                  <a:sym typeface="Securitas Sans Light" charset="0"/>
                </a:rPr>
                <a:t>PR</a:t>
              </a:r>
              <a:r>
                <a:rPr lang="en-BE" sz="1400" b="1" baseline="-25000" dirty="0">
                  <a:solidFill>
                    <a:srgbClr val="FF0000"/>
                  </a:solidFill>
                  <a:latin typeface="+mn-lt"/>
                  <a:ea typeface="Verdana Regular" charset="0"/>
                  <a:cs typeface="Verdana Regular" charset="0"/>
                  <a:sym typeface="Securitas Sans Light" charset="0"/>
                </a:rPr>
                <a:t>3</a:t>
              </a:r>
            </a:p>
          </p:txBody>
        </p:sp>
      </p:grp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id="{464BF3F6-833D-E916-032E-B100F0D6F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84214"/>
              </p:ext>
            </p:extLst>
          </p:nvPr>
        </p:nvGraphicFramePr>
        <p:xfrm>
          <a:off x="615010" y="4046053"/>
          <a:ext cx="425943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660">
                  <a:extLst>
                    <a:ext uri="{9D8B030D-6E8A-4147-A177-3AD203B41FA5}">
                      <a16:colId xmlns:a16="http://schemas.microsoft.com/office/drawing/2014/main" val="778460560"/>
                    </a:ext>
                  </a:extLst>
                </a:gridCol>
                <a:gridCol w="559118">
                  <a:extLst>
                    <a:ext uri="{9D8B030D-6E8A-4147-A177-3AD203B41FA5}">
                      <a16:colId xmlns:a16="http://schemas.microsoft.com/office/drawing/2014/main" val="3358699229"/>
                    </a:ext>
                  </a:extLst>
                </a:gridCol>
                <a:gridCol w="2614653">
                  <a:extLst>
                    <a:ext uri="{9D8B030D-6E8A-4147-A177-3AD203B41FA5}">
                      <a16:colId xmlns:a16="http://schemas.microsoft.com/office/drawing/2014/main" val="3063405049"/>
                    </a:ext>
                  </a:extLst>
                </a:gridCol>
              </a:tblGrid>
              <a:tr h="332813">
                <a:tc>
                  <a:txBody>
                    <a:bodyPr/>
                    <a:lstStyle/>
                    <a:p>
                      <a:r>
                        <a:rPr lang="en-BE" dirty="0"/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Elements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81642"/>
                  </a:ext>
                </a:extLst>
              </a:tr>
              <a:tr h="332813">
                <a:tc>
                  <a:txBody>
                    <a:bodyPr/>
                    <a:lstStyle/>
                    <a:p>
                      <a:r>
                        <a:rPr lang="en-BE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(GT</a:t>
                      </a:r>
                      <a:r>
                        <a:rPr lang="en-BE" baseline="-25000" dirty="0"/>
                        <a:t>1</a:t>
                      </a:r>
                      <a:r>
                        <a:rPr lang="en-BE" dirty="0"/>
                        <a:t>,PR</a:t>
                      </a:r>
                      <a:r>
                        <a:rPr lang="en-BE" baseline="-25000" dirty="0"/>
                        <a:t>1</a:t>
                      </a:r>
                      <a:r>
                        <a:rPr lang="en-B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369866"/>
                  </a:ext>
                </a:extLst>
              </a:tr>
              <a:tr h="332813">
                <a:tc>
                  <a:txBody>
                    <a:bodyPr/>
                    <a:lstStyle/>
                    <a:p>
                      <a:r>
                        <a:rPr lang="en-BE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(PR</a:t>
                      </a:r>
                      <a:r>
                        <a:rPr lang="en-BE" baseline="-25000" dirty="0"/>
                        <a:t>2</a:t>
                      </a:r>
                      <a:r>
                        <a:rPr lang="en-BE" dirty="0"/>
                        <a:t>), (PR</a:t>
                      </a:r>
                      <a:r>
                        <a:rPr lang="en-BE" baseline="-25000" dirty="0"/>
                        <a:t>3</a:t>
                      </a:r>
                      <a:r>
                        <a:rPr lang="en-B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094737"/>
                  </a:ext>
                </a:extLst>
              </a:tr>
              <a:tr h="332813">
                <a:tc>
                  <a:txBody>
                    <a:bodyPr/>
                    <a:lstStyle/>
                    <a:p>
                      <a:r>
                        <a:rPr lang="en-BE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(GT</a:t>
                      </a:r>
                      <a:r>
                        <a:rPr lang="en-BE" baseline="-25000" dirty="0"/>
                        <a:t>2</a:t>
                      </a:r>
                      <a:r>
                        <a:rPr lang="en-B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477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82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77797E-18B2-E5C3-7088-C244F1A1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BE" dirty="0"/>
              <a:t>MaxBoxAccV3: enhances MaxBoxAccV2 </a:t>
            </a:r>
            <a:r>
              <a:rPr lang="en-GB" sz="1800" dirty="0">
                <a:effectLst/>
                <a:latin typeface="Helvetica" pitchFamily="2" charset="0"/>
              </a:rPr>
              <a:t>[Choe et al., 2020b]</a:t>
            </a:r>
            <a:endParaRPr lang="en-GB" dirty="0">
              <a:effectLst/>
              <a:latin typeface="Helvetica" pitchFamily="2" charset="0"/>
            </a:endParaRPr>
          </a:p>
          <a:p>
            <a:pPr lvl="1"/>
            <a:r>
              <a:rPr lang="en-BE" dirty="0"/>
              <a:t>For each GT bounding box: Find best match with predicted bounding boxes</a:t>
            </a:r>
          </a:p>
          <a:p>
            <a:pPr marL="360362" lvl="1" indent="0">
              <a:buNone/>
            </a:pP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2387120" y="4191406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20" y="4191406"/>
                <a:ext cx="7417761" cy="1125427"/>
              </a:xfrm>
              <a:prstGeom prst="rect">
                <a:avLst/>
              </a:prstGeom>
              <a:blipFill>
                <a:blip r:embed="rId3"/>
                <a:stretch>
                  <a:fillRect t="-111236" b="-1516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Pixel Average Precision (PxAP)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98" y="3169179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7E5AE1-11C2-FDAB-5D54-0E0488D08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PxAP already used in </a:t>
            </a:r>
            <a:r>
              <a:rPr lang="en-GB" sz="2000" dirty="0">
                <a:effectLst/>
                <a:latin typeface="Helvetica" pitchFamily="2" charset="0"/>
              </a:rPr>
              <a:t>[Choe et al., 2020b]</a:t>
            </a:r>
            <a:r>
              <a:rPr lang="en-BE" dirty="0"/>
              <a:t> </a:t>
            </a:r>
          </a:p>
          <a:p>
            <a:r>
              <a:rPr lang="en-BE" dirty="0"/>
              <a:t>Applies to multi-instance localization</a:t>
            </a:r>
          </a:p>
          <a:p>
            <a:r>
              <a:rPr lang="en-BE" dirty="0"/>
              <a:t>Only usable when GT segmentation masks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/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𝑃𝑥𝐴𝑃</m:t>
                      </m:r>
                      <m:r>
                        <a:rPr lang="nl-BE" sz="2400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box>
                        <m:box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box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∶=</m:t>
                          </m:r>
                        </m:e>
                      </m:box>
                      <m:r>
                        <a:rPr lang="nl-BE" sz="24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𝑃𝑥𝑃𝑟𝑒𝑐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d>
                        <m:dPr>
                          <m:ctrlPr>
                            <a:rPr lang="en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nl-BE" sz="24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𝑃𝑥𝑅𝑒𝑐</m:t>
                          </m:r>
                          <m:d>
                            <m:dPr>
                              <m:ctrlPr>
                                <a:rPr lang="en-BE" sz="24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𝑙</m:t>
                                  </m:r>
                                  <m:r>
                                    <a:rPr lang="nl-BE" sz="24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BE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14AB20-8526-1588-8B15-E92C4F3E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4163049"/>
                <a:ext cx="7167214" cy="775084"/>
              </a:xfrm>
              <a:prstGeom prst="rect">
                <a:avLst/>
              </a:prstGeom>
              <a:blipFill>
                <a:blip r:embed="rId4"/>
                <a:stretch>
                  <a:fillRect t="-174194" b="-2467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69516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86.83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32.08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9.17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91.83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56.28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26.50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43.08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35.17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13.25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48.92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45.99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16.00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C5FA-D8A4-CF35-890C-FE2EBA17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Localization performance – </a:t>
            </a:r>
            <a:r>
              <a:rPr lang="en-BE" dirty="0">
                <a:solidFill>
                  <a:srgbClr val="C00000"/>
                </a:solidFill>
              </a:rPr>
              <a:t>PxAP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830D8-E178-BE38-108C-DBCA198AC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072D8C-27C5-ED70-3E38-2D20D98EB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16345"/>
              </p:ext>
            </p:extLst>
          </p:nvPr>
        </p:nvGraphicFramePr>
        <p:xfrm>
          <a:off x="1897588" y="1508760"/>
          <a:ext cx="83968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60">
                  <a:extLst>
                    <a:ext uri="{9D8B030D-6E8A-4147-A177-3AD203B41FA5}">
                      <a16:colId xmlns:a16="http://schemas.microsoft.com/office/drawing/2014/main" val="133135196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43566676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3277317542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16410346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841984709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2554181793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303895025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585069216"/>
                    </a:ext>
                  </a:extLst>
                </a:gridCol>
                <a:gridCol w="867858">
                  <a:extLst>
                    <a:ext uri="{9D8B030D-6E8A-4147-A177-3AD203B41FA5}">
                      <a16:colId xmlns:a16="http://schemas.microsoft.com/office/drawing/2014/main" val="116274283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BE" sz="1800" dirty="0"/>
                    </a:p>
                  </a:txBody>
                  <a:tcPr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VGG16-GAP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VGG16</a:t>
                      </a:r>
                    </a:p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(SYNTHETIC object instances)</a:t>
                      </a:r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BE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7568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BE" sz="1800" b="1" dirty="0">
                          <a:solidFill>
                            <a:schemeClr val="bg1"/>
                          </a:solidFill>
                        </a:rPr>
                        <a:t>ethod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002E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06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05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GradCAM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86.87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58.40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67.99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39.15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41.93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/>
                        <a:t>13.05</a:t>
                      </a:r>
                      <a:endParaRPr lang="en-BE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072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ScoreCAM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0" dirty="0">
                          <a:solidFill>
                            <a:srgbClr val="002E65"/>
                          </a:solidFill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70.06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67.66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38.97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68.80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53.33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45.85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b="1" dirty="0">
                          <a:solidFill>
                            <a:srgbClr val="00863D"/>
                          </a:solidFill>
                        </a:rPr>
                        <a:t>21.40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7176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BE" sz="1800" dirty="0"/>
                        <a:t>MinMaxCAM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dirty="0"/>
                        <a:t>86.55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61.21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26.51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8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812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5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E48EC-75F4-3AF3-F66D-7EAEC265BF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0D90F7-8AE7-6262-962E-25A5E21924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BE" dirty="0"/>
              <a:t>Observations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52FE4-99F2-D845-71DA-A54DC5E5B97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dirty="0" err="1"/>
              <a:t>MinMaxCAM</a:t>
            </a:r>
            <a:r>
              <a:rPr lang="en-GB" dirty="0"/>
              <a:t> for VGG16-GAP SYNTHETIC</a:t>
            </a:r>
          </a:p>
          <a:p>
            <a:r>
              <a:rPr lang="en-GB" dirty="0"/>
              <a:t>Best localization after few training epochs</a:t>
            </a:r>
          </a:p>
          <a:p>
            <a:r>
              <a:rPr lang="en-GB" dirty="0"/>
              <a:t>Further classification training hurts localization</a:t>
            </a:r>
          </a:p>
          <a:p>
            <a:pPr lvl="1"/>
            <a:r>
              <a:rPr lang="en-GB" dirty="0"/>
              <a:t>Focus on most discriminative parts</a:t>
            </a:r>
          </a:p>
          <a:p>
            <a:r>
              <a:rPr lang="en-GB" dirty="0"/>
              <a:t>In line with Choe et al, 2020b findings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B45A9-0DB2-122F-4B02-9158834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Learning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6277-13DE-920E-ADF7-16C90AA6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579473"/>
            <a:ext cx="5041570" cy="4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 and discussion</a:t>
            </a:r>
          </a:p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499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C68-0094-D52D-572C-4F8B4B8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AC52F-7EC9-6389-7142-DB204764E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0620-D27C-BC5F-5A70-AB48C5ED1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Benchmarking for ImageNet-1k dataset and for ResNet50</a:t>
            </a:r>
          </a:p>
          <a:p>
            <a:r>
              <a:rPr lang="en-BE" dirty="0"/>
              <a:t>Try possible improvement leads for multi-instance localization</a:t>
            </a:r>
          </a:p>
          <a:p>
            <a:pPr lvl="1"/>
            <a:r>
              <a:rPr lang="en-BE" dirty="0"/>
              <a:t>Iterative bounding box extraction</a:t>
            </a:r>
          </a:p>
          <a:p>
            <a:pPr lvl="2"/>
            <a:r>
              <a:rPr lang="en-GB" dirty="0"/>
              <a:t>F</a:t>
            </a:r>
            <a:r>
              <a:rPr lang="en-BE" dirty="0"/>
              <a:t>eed image to model and compute feature activation maps (CAMS)</a:t>
            </a:r>
          </a:p>
          <a:p>
            <a:pPr lvl="2"/>
            <a:r>
              <a:rPr lang="en-BE" dirty="0"/>
              <a:t>Extract bounding boxes from binarized CAMS</a:t>
            </a:r>
          </a:p>
          <a:p>
            <a:pPr lvl="2"/>
            <a:r>
              <a:rPr lang="en-BE" dirty="0"/>
              <a:t>Mask bounding box areas in image (e.g. with noise, zero values) </a:t>
            </a:r>
          </a:p>
          <a:p>
            <a:pPr lvl="2"/>
            <a:r>
              <a:rPr lang="en-BE" dirty="0"/>
              <a:t>Repeat until some stop criterion</a:t>
            </a:r>
          </a:p>
          <a:p>
            <a:pPr lvl="1"/>
            <a:r>
              <a:rPr lang="en-BE" dirty="0"/>
              <a:t>Variant: Mask image with binarized CAMs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5394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050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Metrics – MaxBoxAccV3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D31A7-26A1-27B1-7396-0B6202516B32}"/>
              </a:ext>
            </a:extLst>
          </p:cNvPr>
          <p:cNvSpPr txBox="1"/>
          <p:nvPr/>
        </p:nvSpPr>
        <p:spPr>
          <a:xfrm>
            <a:off x="8623005" y="2870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/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4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4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2693-9675-C50E-A167-7DE15045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3008376"/>
                <a:ext cx="7077684" cy="1125427"/>
              </a:xfrm>
              <a:prstGeom prst="rect">
                <a:avLst/>
              </a:prstGeom>
              <a:blipFill>
                <a:blip r:embed="rId3"/>
                <a:stretch>
                  <a:fillRect t="-24719" b="-50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/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1600" dirty="0">
                    <a:latin typeface="+mn-lt"/>
                  </a:rPr>
                  <a:t>		GT boxes (green)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CAM score map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600" b="0" dirty="0">
                    <a:latin typeface="+mn-lt"/>
                  </a:rPr>
                  <a:t>		</a:t>
                </a:r>
                <a:r>
                  <a:rPr lang="en-GB" sz="1600" dirty="0">
                    <a:latin typeface="+mn-lt"/>
                  </a:rPr>
                  <a:t>GT box count in dataset</a:t>
                </a:r>
                <a:endParaRPr lang="en-GB" sz="1600" b="0" dirty="0">
                  <a:latin typeface="+mn-lt"/>
                </a:endParaRP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:r>
                  <a:rPr lang="en-GB" sz="1600" dirty="0">
                    <a:latin typeface="+mn-lt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	GT box count in image n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1600" dirty="0">
                    <a:latin typeface="+mn-lt"/>
                  </a:rPr>
                  <a:t>		CAM binarization threshold</a:t>
                </a:r>
              </a:p>
              <a:p>
                <a:pPr marL="179388" lvl="1">
                  <a:tabLst>
                    <a:tab pos="1016000" algn="l"/>
                    <a:tab pos="2932113" algn="l"/>
                  </a:tabLst>
                </a:pP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600" dirty="0">
                    <a:latin typeface="+mn-lt"/>
                  </a:rPr>
                  <a:t>		IOU threshold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𝑏𝑜𝑥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GT boxes (red) in image n</a:t>
                </a:r>
              </a:p>
              <a:p>
                <a:pPr marL="179388" lvl="1">
                  <a:tabLst>
                    <a:tab pos="2930525" algn="l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𝑏𝑜𝑥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1600" dirty="0">
                    <a:latin typeface="+mn-lt"/>
                  </a:rPr>
                  <a:t>	Best IOU with GT box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60CC5B-2F08-BE1F-3607-4AF1E88C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8" y="4061471"/>
                <a:ext cx="6215382" cy="1957661"/>
              </a:xfrm>
              <a:prstGeom prst="rect">
                <a:avLst/>
              </a:prstGeom>
              <a:blipFill>
                <a:blip r:embed="rId4"/>
                <a:stretch>
                  <a:fillRect t="-5161" b="-8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/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79388"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𝑀𝑎𝑥𝐵𝑜𝑥𝐴𝑐𝑐𝑉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0.3,0.5,0.7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𝐵𝑜𝑥𝐴𝑐𝑐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BE" sz="2400" b="1" dirty="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443C8-96BE-81A9-D37B-35C10363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7" y="1449188"/>
                <a:ext cx="7417761" cy="1125427"/>
              </a:xfrm>
              <a:prstGeom prst="rect">
                <a:avLst/>
              </a:prstGeom>
              <a:blipFill>
                <a:blip r:embed="rId5"/>
                <a:stretch>
                  <a:fillRect t="-111236" b="-1528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67EE34-0B63-8780-8757-96FBCEE7A806}"/>
              </a:ext>
            </a:extLst>
          </p:cNvPr>
          <p:cNvSpPr txBox="1"/>
          <p:nvPr/>
        </p:nvSpPr>
        <p:spPr>
          <a:xfrm>
            <a:off x="779776" y="2677542"/>
            <a:ext cx="6901184" cy="3774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179388" algn="l">
              <a:buFont typeface="Arial" panose="020B0604020202020204" pitchFamily="34" charset="0"/>
              <a:buNone/>
            </a:pPr>
            <a:r>
              <a:rPr lang="en-GB" sz="1400" dirty="0"/>
              <a:t>Choe et al, 2020b: MaxBoxAccV2 modified </a:t>
            </a:r>
            <a:r>
              <a:rPr lang="en-GB" sz="1400"/>
              <a:t>for multi-instance </a:t>
            </a:r>
            <a:r>
              <a:rPr lang="en-GB" sz="1400" dirty="0"/>
              <a:t>WSOL</a:t>
            </a:r>
            <a:endParaRPr lang="en-BE" sz="16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4E0074D1-5909-3433-1429-58432C60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31" y="36770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B3CA3-E181-49EF-AEAB-AAB7D509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25</a:t>
            </a:fld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GT masks are available</a:t>
                </a:r>
              </a:p>
              <a:p>
                <a:endParaRPr lang="en-BE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6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6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8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600" dirty="0"/>
                  <a:t>Pixel-wise recall</a:t>
                </a:r>
                <a:r>
                  <a:rPr lang="en-BE" sz="1800" dirty="0"/>
                  <a:t>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600" dirty="0"/>
                  <a:t>Pixel average precision	</a:t>
                </a:r>
                <a14:m>
                  <m:oMath xmlns:m="http://schemas.openxmlformats.org/officeDocument/2006/math"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6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6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6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6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600" b="0" dirty="0"/>
              </a:p>
              <a:p>
                <a:pPr lvl="1"/>
                <a:r>
                  <a:rPr lang="en-GB" sz="1200" b="0" dirty="0"/>
                  <a:t>AUC of PR</a:t>
                </a:r>
                <a:r>
                  <a:rPr lang="en-GB" sz="1200" dirty="0"/>
                  <a:t> </a:t>
                </a:r>
                <a:r>
                  <a:rPr lang="en-GB" sz="1200" b="0" dirty="0"/>
                  <a:t>curve</a:t>
                </a:r>
              </a:p>
              <a:p>
                <a:pPr lvl="1"/>
                <a:r>
                  <a:rPr lang="en-GB" sz="12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083" t="-3485" b="-26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816419-081A-FEF2-2B85-D3D01A84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04" y="3659943"/>
            <a:ext cx="252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20EF0-3B4E-DA83-4AD1-7A207927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461" y="679275"/>
            <a:ext cx="3588923" cy="288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026F89-1551-CEFB-66D2-4C377D11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08" y="620713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9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C842-F5E1-F9E1-B2A1-A2CDA955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1622-4661-AA27-5517-F3DEFD870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454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CA26E-8ED8-3EB1-B6C3-A66E0B50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3998476"/>
            <a:ext cx="3155237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0CE34-3158-0AC1-3EF3-39F01326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3" y="1264683"/>
            <a:ext cx="3167803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CE8DF-8942-26F5-71FD-A61A2CB4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221" y="1344457"/>
            <a:ext cx="3167798" cy="25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 fontScale="90000"/>
          </a:bodyPr>
          <a:lstStyle/>
          <a:p>
            <a:r>
              <a:rPr lang="en-BE" dirty="0"/>
              <a:t>Box Accuracy at varying CAM thresholds (IOU 50)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27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D7182-955C-EE82-B610-8E2D9068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21" y="3998476"/>
            <a:ext cx="319015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70DE1-52A5-08CB-FA6C-0FF771F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</p:spPr>
        <p:txBody>
          <a:bodyPr anchor="t">
            <a:normAutofit/>
          </a:bodyPr>
          <a:lstStyle/>
          <a:p>
            <a:r>
              <a:rPr lang="en-BE" dirty="0"/>
              <a:t>Precision-Recall at varying CAM thresholds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6451-B6C0-1DF8-3A2A-0FA8A6C1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E038E271-308C-2E46-A3EC-56326F9084CC}" type="slidenum">
              <a:rPr lang="nl-BE" smtClean="0"/>
              <a:pPr>
                <a:spcAft>
                  <a:spcPts val="600"/>
                </a:spcAft>
              </a:pPr>
              <a:t>28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FCA3-6B3C-2A5C-A44C-C1BFB74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19" y="1344457"/>
            <a:ext cx="3140308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803CD-9A94-7926-86E2-47AC217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43" y="1344457"/>
            <a:ext cx="3140308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429B-292D-07C0-A975-797B43C8E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19" y="3998476"/>
            <a:ext cx="3140308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4919-CB53-36DD-26BE-89332E0C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43" y="3998476"/>
            <a:ext cx="31403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FE39-7C86-F3D3-3EBE-27101EC2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1 instance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ECFE1-10E4-65EC-ABF6-4C9937288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FB0DE-FB0F-68FA-4452-EAF71F19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BFE92-E051-0DFE-6CB6-C5C6192D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19468-4883-4FB3-8E53-093538BCF56E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(test119)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24F42-1E80-3575-EE72-1419242F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F6A799-CFD8-F73F-ACBB-1990600A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8151-AE03-D647-2048-4694F28307C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1EA2E90-8B4D-E5BF-25C9-F2FD1F74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FE1BC1-C1D1-0165-AECC-95CDD85B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1B159-42D8-3C1E-995B-EF38F064E5C7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2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D43996-0234-C4CF-68A8-528AC7B4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286C48-C663-A7FC-2E56-3079BF5E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6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386B95-0615-B4EC-16CD-DD8C408F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0B4B88-10A4-3F58-A03E-75939B2C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DCB5E1-2D30-E947-964D-DFB8AF6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083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4B4F9B-5B53-05B0-A3B7-55FA6D0D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8204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81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3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(test103)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62913BB-7B15-B65E-CBB9-11DC9F07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FC1664-B312-C057-CBDD-AC880212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7792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792198D-FB40-2D80-36B0-81CC9A76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4CFDD6C-D2A0-27F1-0F33-932D5E4C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2EA643F-12A4-F6AA-E348-78434B12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3931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8F16AFA-B81F-3359-75E7-FDFF0D3A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62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DAF-ACFF-4A6D-3432-CEA72CD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Qualitative analysis: SYNTHETIC – 4 instances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FFF4F-27EF-D22A-9FDF-8998BE5DD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B46F-A03A-41E6-81B1-9C857C8E2B29}"/>
              </a:ext>
            </a:extLst>
          </p:cNvPr>
          <p:cNvSpPr txBox="1"/>
          <p:nvPr/>
        </p:nvSpPr>
        <p:spPr>
          <a:xfrm>
            <a:off x="2433336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(test130)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7D24-4608-4DDA-4EC9-BA58B2CFDE8B}"/>
              </a:ext>
            </a:extLst>
          </p:cNvPr>
          <p:cNvSpPr txBox="1"/>
          <p:nvPr/>
        </p:nvSpPr>
        <p:spPr>
          <a:xfrm>
            <a:off x="4958889" y="5982809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MinMaxCAM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3ABA1-4C9B-4478-DD81-364A82334EF8}"/>
              </a:ext>
            </a:extLst>
          </p:cNvPr>
          <p:cNvSpPr txBox="1"/>
          <p:nvPr/>
        </p:nvSpPr>
        <p:spPr>
          <a:xfrm>
            <a:off x="7484444" y="5963833"/>
            <a:ext cx="2160000" cy="204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GB" sz="2800" b="1" dirty="0" err="1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ScoreCAM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25EA00-9AEF-3A56-DF19-2A2A7519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14125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47D9-28F5-C5E3-A746-D630A94E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44" y="377003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FB55A3-AEF5-1657-BF44-7BDC3094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C86964-5005-1506-38E8-1D7BFF53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34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AA20C1-76D0-60C0-7657-1CD3DFD0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139303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F28C674-A34F-0978-801F-5DFAEFD3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9" y="37442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5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4450-BB4F-A535-B0A2-0A17A1B7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CAM pixel value distributions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15282-BCA0-E0A1-D340-8350D0408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D63C-1555-D6B8-E132-6D6C0C1FA6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Example from </a:t>
            </a:r>
            <a:r>
              <a:rPr lang="en-GB" dirty="0"/>
              <a:t>Choe et al., 2020b</a:t>
            </a:r>
            <a:r>
              <a:rPr lang="en-B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307EA-78AC-F323-1CBD-7FC5B9F8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15820"/>
            <a:ext cx="74422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BAC53-FE27-E844-AFDF-9C24E8E22B8E}"/>
              </a:ext>
            </a:extLst>
          </p:cNvPr>
          <p:cNvSpPr txBox="1"/>
          <p:nvPr/>
        </p:nvSpPr>
        <p:spPr>
          <a:xfrm>
            <a:off x="1880191" y="5405052"/>
            <a:ext cx="843161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CAM pixel value distributions (E.g. figure 13 in WSOL evaluation paper)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8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F5F4-1A28-E2EE-77A7-CF8F5116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Cumulative distribution function (CDF)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2E9D4-53F6-68AB-2105-D9E144A1C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40A5FB-FE60-CCA0-7CB3-3A717D1D9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BE" dirty="0"/>
              <a:t>o be investigated if useful</a:t>
            </a:r>
          </a:p>
          <a:p>
            <a:r>
              <a:rPr lang="en-BE" dirty="0"/>
              <a:t>CDF of what?</a:t>
            </a:r>
          </a:p>
          <a:p>
            <a:pPr lvl="1"/>
            <a:r>
              <a:rPr lang="en-GB" dirty="0"/>
              <a:t>P</a:t>
            </a:r>
            <a:r>
              <a:rPr lang="en-BE" dirty="0"/>
              <a:t>ixel values? (same as pixel distribution slide)</a:t>
            </a:r>
          </a:p>
          <a:p>
            <a:pPr lvl="1"/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9814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Image is fed to model and CAM score map is computed 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extracted using operational CAM threshold.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image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 Repeat 1 if no stop criteria is met.</a:t>
            </a:r>
          </a:p>
          <a:p>
            <a:pPr lvl="1"/>
            <a:r>
              <a:rPr lang="en-GB" dirty="0"/>
              <a:t>Possible stop criteria: </a:t>
            </a:r>
          </a:p>
          <a:p>
            <a:pPr lvl="2"/>
            <a:r>
              <a:rPr lang="en-GB" dirty="0"/>
              <a:t>No new bounding boxes are found</a:t>
            </a:r>
          </a:p>
          <a:p>
            <a:pPr lvl="2"/>
            <a:r>
              <a:rPr lang="en-GB" dirty="0"/>
              <a:t>Predefined minimum CAM threshold is reached</a:t>
            </a:r>
          </a:p>
          <a:p>
            <a:pPr lvl="2"/>
            <a:r>
              <a:rPr lang="en-GB" dirty="0"/>
              <a:t>Predefined drop in classification score is reached</a:t>
            </a:r>
          </a:p>
          <a:p>
            <a:pPr lvl="2"/>
            <a:r>
              <a:rPr lang="en-GB" dirty="0"/>
              <a:t>Predefined number of iterations is reached.</a:t>
            </a:r>
          </a:p>
        </p:txBody>
      </p:sp>
    </p:spTree>
    <p:extLst>
      <p:ext uri="{BB962C8B-B14F-4D97-AF65-F5344CB8AC3E}">
        <p14:creationId xmlns:p14="http://schemas.microsoft.com/office/powerpoint/2010/main" val="398456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Multiple-instance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ECB3D8-8F41-19EC-FDFB-F8C2E4D92C08}"/>
              </a:ext>
            </a:extLst>
          </p:cNvPr>
          <p:cNvGrpSpPr/>
          <p:nvPr/>
        </p:nvGrpSpPr>
        <p:grpSpPr>
          <a:xfrm>
            <a:off x="2043628" y="1613898"/>
            <a:ext cx="8104745" cy="4503828"/>
            <a:chOff x="2043628" y="1613898"/>
            <a:chExt cx="8104745" cy="450382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CE6E37-4B32-A7DD-FC84-E1775E174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628" y="1613898"/>
              <a:ext cx="8104745" cy="341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A5B147-62C0-13BC-F800-780B4E80F710}"/>
                </a:ext>
              </a:extLst>
            </p:cNvPr>
            <p:cNvGrpSpPr/>
            <p:nvPr/>
          </p:nvGrpSpPr>
          <p:grpSpPr>
            <a:xfrm>
              <a:off x="4003157" y="3981590"/>
              <a:ext cx="2583719" cy="2136136"/>
              <a:chOff x="4003157" y="3981590"/>
              <a:chExt cx="2583719" cy="213613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275B2B-21BA-1C54-0617-39B0183E4CCC}"/>
                  </a:ext>
                </a:extLst>
              </p:cNvPr>
              <p:cNvSpPr txBox="1"/>
              <p:nvPr/>
            </p:nvSpPr>
            <p:spPr>
              <a:xfrm>
                <a:off x="4003157" y="5841677"/>
                <a:ext cx="2583707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C00000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Multiple-instance WSOL</a:t>
                </a:r>
                <a:endParaRPr lang="en-BE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1D1D6E3-BA2B-975F-FDC1-C32BF7CC6062}"/>
                  </a:ext>
                </a:extLst>
              </p:cNvPr>
              <p:cNvGrpSpPr/>
              <p:nvPr/>
            </p:nvGrpSpPr>
            <p:grpSpPr>
              <a:xfrm>
                <a:off x="4003158" y="3981590"/>
                <a:ext cx="2583718" cy="1856226"/>
                <a:chOff x="4003158" y="3981590"/>
                <a:chExt cx="2583718" cy="1856226"/>
              </a:xfrm>
            </p:grpSpPr>
            <p:sp>
              <p:nvSpPr>
                <p:cNvPr id="19" name="Right Brace 18">
                  <a:extLst>
                    <a:ext uri="{FF2B5EF4-FFF2-40B4-BE49-F238E27FC236}">
                      <a16:creationId xmlns:a16="http://schemas.microsoft.com/office/drawing/2014/main" id="{3AC5E5B3-79E6-A5A0-F24C-21A0B882076E}"/>
                    </a:ext>
                  </a:extLst>
                </p:cNvPr>
                <p:cNvSpPr/>
                <p:nvPr/>
              </p:nvSpPr>
              <p:spPr>
                <a:xfrm rot="5400000" flipV="1">
                  <a:off x="5217295" y="4468235"/>
                  <a:ext cx="155448" cy="2583714"/>
                </a:xfrm>
                <a:prstGeom prst="rightBrace">
                  <a:avLst/>
                </a:prstGeom>
                <a:ln>
                  <a:solidFill>
                    <a:srgbClr val="C0000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5CEF720-C09A-6712-E246-E6C475D23936}"/>
                    </a:ext>
                  </a:extLst>
                </p:cNvPr>
                <p:cNvCxnSpPr/>
                <p:nvPr/>
              </p:nvCxnSpPr>
              <p:spPr>
                <a:xfrm>
                  <a:off x="6586873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D587F43-2D13-4F42-7E6B-717FECE0B0B5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65867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380170A-39D2-20C6-0874-6679B02B36C8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635432"/>
              <a:chOff x="4003157" y="3981590"/>
              <a:chExt cx="1887276" cy="16354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3CD1B7-BFCE-67FF-B68B-F0DAFE307A2E}"/>
                  </a:ext>
                </a:extLst>
              </p:cNvPr>
              <p:cNvSpPr txBox="1"/>
              <p:nvPr/>
            </p:nvSpPr>
            <p:spPr>
              <a:xfrm>
                <a:off x="4519198" y="5340973"/>
                <a:ext cx="855194" cy="276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rgbClr val="002E65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WSOL</a:t>
                </a:r>
                <a:endParaRPr lang="en-BE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89D0DB1-3FB6-A112-55F7-1AF164F1F213}"/>
                  </a:ext>
                </a:extLst>
              </p:cNvPr>
              <p:cNvGrpSpPr/>
              <p:nvPr/>
            </p:nvGrpSpPr>
            <p:grpSpPr>
              <a:xfrm>
                <a:off x="4003157" y="3981590"/>
                <a:ext cx="1887276" cy="1345847"/>
                <a:chOff x="4003157" y="3981590"/>
                <a:chExt cx="1887276" cy="1345847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F4AD049-3104-3516-7F08-52E741D5B378}"/>
                    </a:ext>
                  </a:extLst>
                </p:cNvPr>
                <p:cNvCxnSpPr/>
                <p:nvPr/>
              </p:nvCxnSpPr>
              <p:spPr>
                <a:xfrm>
                  <a:off x="5890433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23CC6DB-C203-0929-01AA-5EA1FBD92ABB}"/>
                    </a:ext>
                  </a:extLst>
                </p:cNvPr>
                <p:cNvCxnSpPr/>
                <p:nvPr/>
              </p:nvCxnSpPr>
              <p:spPr>
                <a:xfrm>
                  <a:off x="4003158" y="3981590"/>
                  <a:ext cx="0" cy="1148619"/>
                </a:xfrm>
                <a:prstGeom prst="line">
                  <a:avLst/>
                </a:prstGeom>
                <a:ln>
                  <a:solidFill>
                    <a:srgbClr val="002E65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ight Brace 14">
                  <a:extLst>
                    <a:ext uri="{FF2B5EF4-FFF2-40B4-BE49-F238E27FC236}">
                      <a16:creationId xmlns:a16="http://schemas.microsoft.com/office/drawing/2014/main" id="{E0AEE349-933F-B2D6-8FBA-13FC3A59518D}"/>
                    </a:ext>
                  </a:extLst>
                </p:cNvPr>
                <p:cNvSpPr/>
                <p:nvPr/>
              </p:nvSpPr>
              <p:spPr>
                <a:xfrm rot="5400000" flipV="1">
                  <a:off x="4869071" y="4306075"/>
                  <a:ext cx="155448" cy="1887275"/>
                </a:xfrm>
                <a:prstGeom prst="rightBrace">
                  <a:avLst/>
                </a:prstGeom>
                <a:ln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CAM-based WSOL methods</a:t>
            </a:r>
          </a:p>
          <a:p>
            <a:r>
              <a:rPr lang="en-GB" dirty="0"/>
              <a:t>Class Activation Mapping (CAM)</a:t>
            </a:r>
          </a:p>
          <a:p>
            <a:pPr lvl="1"/>
            <a:r>
              <a:rPr lang="en-GB" dirty="0"/>
              <a:t>Localization using discriminative features</a:t>
            </a:r>
          </a:p>
          <a:p>
            <a:pPr lvl="1"/>
            <a:r>
              <a:rPr lang="en-GB" dirty="0"/>
              <a:t>Partial object coverage</a:t>
            </a:r>
          </a:p>
          <a:p>
            <a:r>
              <a:rPr lang="en-GB" dirty="0"/>
              <a:t>CAM-based techniques</a:t>
            </a:r>
          </a:p>
          <a:p>
            <a:pPr lvl="1"/>
            <a:r>
              <a:rPr lang="en-GB" dirty="0"/>
              <a:t>Grad-CAM, Grad-CAM++, Score-CAM, </a:t>
            </a:r>
            <a:r>
              <a:rPr lang="en-GB" dirty="0" err="1"/>
              <a:t>MinMaxCAM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Problem</a:t>
            </a:r>
          </a:p>
          <a:p>
            <a:r>
              <a:rPr lang="en-BE" sz="2800" dirty="0"/>
              <a:t>Assumption of single image-level class</a:t>
            </a:r>
          </a:p>
          <a:p>
            <a:r>
              <a:rPr lang="en-BE" sz="2800" dirty="0"/>
              <a:t>Multiple-instance localization hasn’t been tested in prior-art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54625-A4C5-4FB3-3D9B-E9621C64C9EA}"/>
              </a:ext>
            </a:extLst>
          </p:cNvPr>
          <p:cNvGrpSpPr/>
          <p:nvPr/>
        </p:nvGrpSpPr>
        <p:grpSpPr>
          <a:xfrm>
            <a:off x="9060996" y="620713"/>
            <a:ext cx="2507116" cy="3435730"/>
            <a:chOff x="8992244" y="2204936"/>
            <a:chExt cx="2507116" cy="3435730"/>
          </a:xfrm>
        </p:grpSpPr>
        <p:pic>
          <p:nvPicPr>
            <p:cNvPr id="12" name="Picture 2" descr="Class Activation Maps – Johannes S. Fischer">
              <a:extLst>
                <a:ext uri="{FF2B5EF4-FFF2-40B4-BE49-F238E27FC236}">
                  <a16:creationId xmlns:a16="http://schemas.microsoft.com/office/drawing/2014/main" id="{6E7023AF-E34E-D111-CB20-C393DE47C3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992244" y="3978719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lass Activation Maps – Johannes S. Fischer">
              <a:extLst>
                <a:ext uri="{FF2B5EF4-FFF2-40B4-BE49-F238E27FC236}">
                  <a16:creationId xmlns:a16="http://schemas.microsoft.com/office/drawing/2014/main" id="{A18138AB-21C3-FC01-AF8D-A518AFD09E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992245" y="2204936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5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 -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1">
            <a:normAutofit/>
          </a:bodyPr>
          <a:lstStyle/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Can we use </a:t>
            </a:r>
            <a:r>
              <a:rPr lang="en-GB" i="1" u="sng" dirty="0">
                <a:effectLst/>
                <a:latin typeface="Helvetica" pitchFamily="2" charset="0"/>
              </a:rPr>
              <a:t>CAM-based</a:t>
            </a:r>
            <a:r>
              <a:rPr lang="en-GB" i="1" dirty="0">
                <a:effectLst/>
                <a:latin typeface="Helvetica" pitchFamily="2" charset="0"/>
              </a:rPr>
              <a:t> methods to </a:t>
            </a:r>
            <a:r>
              <a:rPr lang="en-GB" i="1" u="sng" dirty="0">
                <a:effectLst/>
                <a:latin typeface="Helvetica" pitchFamily="2" charset="0"/>
              </a:rPr>
              <a:t>evaluate</a:t>
            </a:r>
            <a:r>
              <a:rPr lang="en-GB" dirty="0">
                <a:effectLst/>
                <a:latin typeface="Helvetica" pitchFamily="2" charset="0"/>
              </a:rPr>
              <a:t> and </a:t>
            </a:r>
            <a:r>
              <a:rPr lang="en-GB" i="1" u="sng" dirty="0">
                <a:effectLst/>
                <a:latin typeface="Helvetica" pitchFamily="2" charset="0"/>
              </a:rPr>
              <a:t>improve</a:t>
            </a: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GB" i="1" u="sng" dirty="0">
                <a:effectLst/>
                <a:latin typeface="Helvetica" pitchFamily="2" charset="0"/>
              </a:rPr>
              <a:t>localization</a:t>
            </a:r>
            <a:r>
              <a:rPr lang="en-GB" i="1" dirty="0">
                <a:effectLst/>
                <a:latin typeface="Helvetica" pitchFamily="2" charset="0"/>
              </a:rPr>
              <a:t> of </a:t>
            </a:r>
            <a:r>
              <a:rPr lang="en-GB" i="1" u="sng" dirty="0">
                <a:effectLst/>
                <a:latin typeface="Helvetica" pitchFamily="2" charset="0"/>
              </a:rPr>
              <a:t>multiple object instances</a:t>
            </a:r>
            <a:r>
              <a:rPr lang="en-GB" i="1" dirty="0">
                <a:effectLst/>
                <a:latin typeface="Helvetica" pitchFamily="2" charset="0"/>
              </a:rPr>
              <a:t> of the same class</a:t>
            </a:r>
          </a:p>
          <a:p>
            <a:pPr marL="0" indent="0" algn="ctr">
              <a:buNone/>
            </a:pPr>
            <a:endParaRPr lang="en-GB" i="1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GB" i="1" dirty="0">
                <a:effectLst/>
                <a:latin typeface="Helvetica" pitchFamily="2" charset="0"/>
              </a:rPr>
              <a:t> within images for the </a:t>
            </a:r>
            <a:r>
              <a:rPr lang="en-GB" i="1" u="sng" dirty="0">
                <a:effectLst/>
                <a:latin typeface="Helvetica" pitchFamily="2" charset="0"/>
              </a:rPr>
              <a:t>WSOL</a:t>
            </a:r>
            <a:r>
              <a:rPr lang="en-GB" i="1" dirty="0">
                <a:effectLst/>
                <a:latin typeface="Helvetica" pitchFamily="2" charset="0"/>
              </a:rPr>
              <a:t> task?</a:t>
            </a:r>
            <a:endParaRPr lang="en-GB" dirty="0">
              <a:effectLst/>
              <a:latin typeface="Helvetica" pitchFamily="2" charset="0"/>
            </a:endParaRPr>
          </a:p>
          <a:p>
            <a:pPr marL="0" indent="0" algn="ctr">
              <a:buNone/>
            </a:pPr>
            <a:endParaRPr lang="en-GB" u="sng" dirty="0">
              <a:effectLst/>
              <a:latin typeface="Helvetica" pitchFamily="2" charset="0"/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E0ED47D-28AB-64ED-5A78-97A1B6472DB4}"/>
              </a:ext>
            </a:extLst>
          </p:cNvPr>
          <p:cNvSpPr/>
          <p:nvPr/>
        </p:nvSpPr>
        <p:spPr bwMode="auto">
          <a:xfrm>
            <a:off x="7337502" y="2107578"/>
            <a:ext cx="1215483" cy="301085"/>
          </a:xfrm>
          <a:prstGeom prst="wedgeRectCallout">
            <a:avLst>
              <a:gd name="adj1" fmla="val -650"/>
              <a:gd name="adj2" fmla="val 10152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protocol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B3B82BC-D416-CE41-0EAB-2D7B4FB02E0C}"/>
              </a:ext>
            </a:extLst>
          </p:cNvPr>
          <p:cNvSpPr/>
          <p:nvPr/>
        </p:nvSpPr>
        <p:spPr bwMode="auto">
          <a:xfrm>
            <a:off x="9255513" y="2107580"/>
            <a:ext cx="2312600" cy="301084"/>
          </a:xfrm>
          <a:prstGeom prst="wedgeRectCallout">
            <a:avLst>
              <a:gd name="adj1" fmla="val 2243"/>
              <a:gd name="adj2" fmla="val 10396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I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terative localization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1C51A756-C11C-A48E-2DED-A8CA86E4F361}"/>
              </a:ext>
            </a:extLst>
          </p:cNvPr>
          <p:cNvSpPr/>
          <p:nvPr/>
        </p:nvSpPr>
        <p:spPr bwMode="auto">
          <a:xfrm>
            <a:off x="4973445" y="3233854"/>
            <a:ext cx="2029522" cy="319668"/>
          </a:xfrm>
          <a:prstGeom prst="wedgeRectCallout">
            <a:avLst>
              <a:gd name="adj1" fmla="val -650"/>
              <a:gd name="adj2" fmla="val 79573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S</a:t>
            </a:r>
            <a:r>
              <a:rPr lang="en-BE" sz="1800" dirty="0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rPr>
              <a:t>ynthetic dataset</a:t>
            </a:r>
          </a:p>
        </p:txBody>
      </p:sp>
    </p:spTree>
    <p:extLst>
      <p:ext uri="{BB962C8B-B14F-4D97-AF65-F5344CB8AC3E}">
        <p14:creationId xmlns:p14="http://schemas.microsoft.com/office/powerpoint/2010/main" val="422670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Multiple-instance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11456</TotalTime>
  <Words>1514</Words>
  <Application>Microsoft Macintosh PowerPoint</Application>
  <PresentationFormat>Widescreen</PresentationFormat>
  <Paragraphs>373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Helvetica</vt:lpstr>
      <vt:lpstr>Helvetica Neue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Multiple-instance Weakly Supervised  Object Localization</vt:lpstr>
      <vt:lpstr>Content</vt:lpstr>
      <vt:lpstr>Introduction</vt:lpstr>
      <vt:lpstr>Multiple-instance WSOL</vt:lpstr>
      <vt:lpstr>WSOL problem</vt:lpstr>
      <vt:lpstr>Research question</vt:lpstr>
      <vt:lpstr>Research question</vt:lpstr>
      <vt:lpstr>Research question - contributions</vt:lpstr>
      <vt:lpstr>Methodology</vt:lpstr>
      <vt:lpstr>Evaluation protocol - Dataset contribution</vt:lpstr>
      <vt:lpstr>Evaluation protocol – Multiple-instance localization</vt:lpstr>
      <vt:lpstr>Evaluation protocol – Multiple-instance metrics</vt:lpstr>
      <vt:lpstr>Metrics – MaxBoxAccV3</vt:lpstr>
      <vt:lpstr>Metrics – Pixel Average Precision (PxAP)</vt:lpstr>
      <vt:lpstr>Experiments</vt:lpstr>
      <vt:lpstr>Localization performance – MaxBoxAccV3</vt:lpstr>
      <vt:lpstr>Localization performance – PxAP</vt:lpstr>
      <vt:lpstr>Learning curves</vt:lpstr>
      <vt:lpstr>Next steps</vt:lpstr>
      <vt:lpstr>Next steps</vt:lpstr>
      <vt:lpstr>PowerPoint Presentation</vt:lpstr>
      <vt:lpstr>Backup</vt:lpstr>
      <vt:lpstr>Method</vt:lpstr>
      <vt:lpstr>Metrics – MaxBoxAccV3</vt:lpstr>
      <vt:lpstr>Multiple-instance WSOL - Metrics</vt:lpstr>
      <vt:lpstr>Experiments</vt:lpstr>
      <vt:lpstr>Box Accuracy at varying CAM thresholds (IOU 50)</vt:lpstr>
      <vt:lpstr>Precision-Recall at varying CAM thresholds</vt:lpstr>
      <vt:lpstr>Qualitative analysis: SYNTHETIC – 1 instance</vt:lpstr>
      <vt:lpstr>Qualitative analysis: SYNTHETIC – 2 instances</vt:lpstr>
      <vt:lpstr>Qualitative analysis: SYNTHETIC – 3 instances</vt:lpstr>
      <vt:lpstr>Qualitative analysis: SYNTHETIC – 4 instances</vt:lpstr>
      <vt:lpstr>CAM pixel value distributions</vt:lpstr>
      <vt:lpstr>Cumulative distribution function (CDF)</vt:lpstr>
      <vt:lpstr>Next steps</vt:lpstr>
      <vt:lpstr>Multiple-instance WSOL -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416</cp:revision>
  <dcterms:created xsi:type="dcterms:W3CDTF">2020-12-07T09:05:54Z</dcterms:created>
  <dcterms:modified xsi:type="dcterms:W3CDTF">2023-06-20T17:29:09Z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